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1940" r:id="rId3"/>
    <p:sldId id="2088" r:id="rId4"/>
    <p:sldId id="2055" r:id="rId5"/>
    <p:sldId id="2084" r:id="rId6"/>
    <p:sldId id="2089" r:id="rId7"/>
    <p:sldId id="2085" r:id="rId8"/>
    <p:sldId id="2086" r:id="rId9"/>
    <p:sldId id="2087" r:id="rId10"/>
  </p:sldIdLst>
  <p:sldSz cx="15122525" cy="9072563"/>
  <p:notesSz cx="6858000" cy="9144000"/>
  <p:defaultTextStyle>
    <a:defPPr>
      <a:defRPr lang="pt-BR"/>
    </a:defPPr>
    <a:lvl1pPr marL="0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9128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82573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73859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6514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56432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47718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39005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530291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8">
          <p15:clr>
            <a:srgbClr val="A4A3A4"/>
          </p15:clr>
        </p15:guide>
        <p15:guide id="2" pos="47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E553B"/>
    <a:srgbClr val="23241E"/>
    <a:srgbClr val="962826"/>
    <a:srgbClr val="383A34"/>
    <a:srgbClr val="2727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1325" y="269"/>
      </p:cViewPr>
      <p:guideLst>
        <p:guide orient="horz" pos="285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50802-816B-4AEF-9C8A-C8DA81345B84}" type="datetimeFigureOut">
              <a:rPr lang="pt-BR" smtClean="0"/>
              <a:t>02/04/2026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1143000"/>
            <a:ext cx="5143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2067B-B437-483A-B2BC-7F935BB1D7D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26113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92067B-B437-483A-B2BC-7F935BB1D7D6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79535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E92067B-B437-483A-B2BC-7F935BB1D7D6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43876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09007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36AD541C-B11F-5421-99B9-154B76C1260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0142" y="288663"/>
            <a:ext cx="2599631" cy="16598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xStyles>
    <p:titleStyle>
      <a:lvl1pPr algn="ctr" defTabSz="1382573" rtl="0" eaLnBrk="1" latinLnBrk="0" hangingPunct="1">
        <a:spcBef>
          <a:spcPct val="0"/>
        </a:spcBef>
        <a:buNone/>
        <a:defRPr sz="6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8465" indent="-518465" algn="l" defTabSz="1382573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23340" indent="-432054" algn="l" defTabSz="1382573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19502" indent="-345643" algn="l" defTabSz="1382573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110789" indent="-345643" algn="l" defTabSz="1382573" rtl="0" eaLnBrk="1" latinLnBrk="0" hangingPunct="1">
        <a:spcBef>
          <a:spcPct val="20000"/>
        </a:spcBef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2075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93362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84648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75934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9128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82573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73859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514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56432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47718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39005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530291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microsoft.com/office/2007/relationships/hdphoto" Target="../media/hdphoto3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9F0EEC61-EF19-A841-6F37-7DF24B79F075}"/>
              </a:ext>
            </a:extLst>
          </p:cNvPr>
          <p:cNvSpPr/>
          <p:nvPr/>
        </p:nvSpPr>
        <p:spPr>
          <a:xfrm>
            <a:off x="1" y="-54687"/>
            <a:ext cx="15134931" cy="9127250"/>
          </a:xfrm>
          <a:prstGeom prst="rect">
            <a:avLst/>
          </a:prstGeom>
          <a:gradFill flip="none" rotWithShape="1">
            <a:gsLst>
              <a:gs pos="0">
                <a:srgbClr val="EFEFEF"/>
              </a:gs>
              <a:gs pos="91000">
                <a:srgbClr val="EFEFEF"/>
              </a:gs>
              <a:gs pos="100000">
                <a:srgbClr val="DDDCDB"/>
              </a:gs>
              <a:gs pos="100000">
                <a:srgbClr val="DDDCD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FEC9B790-B232-AE99-E838-14FD71502DD9}"/>
              </a:ext>
            </a:extLst>
          </p:cNvPr>
          <p:cNvSpPr/>
          <p:nvPr/>
        </p:nvSpPr>
        <p:spPr>
          <a:xfrm>
            <a:off x="0" y="4660546"/>
            <a:ext cx="15134932" cy="1080121"/>
          </a:xfrm>
          <a:prstGeom prst="rect">
            <a:avLst/>
          </a:prstGeom>
          <a:gradFill flip="none" rotWithShape="1">
            <a:gsLst>
              <a:gs pos="100000">
                <a:srgbClr val="393D2D"/>
              </a:gs>
              <a:gs pos="0">
                <a:srgbClr val="4E553B"/>
              </a:gs>
              <a:gs pos="95000">
                <a:srgbClr val="2E3126"/>
              </a:gs>
              <a:gs pos="5000">
                <a:srgbClr val="23241E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AE8CFF8F-33A9-0114-5F2F-82AEC5684A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0" r="10116"/>
          <a:stretch>
            <a:fillRect/>
          </a:stretch>
        </p:blipFill>
        <p:spPr>
          <a:xfrm>
            <a:off x="5148994" y="390094"/>
            <a:ext cx="4824536" cy="3919423"/>
          </a:xfrm>
          <a:prstGeom prst="rect">
            <a:avLst/>
          </a:prstGeom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7C3D456D-2791-9E93-5EDA-7E300FEC4CB4}"/>
              </a:ext>
            </a:extLst>
          </p:cNvPr>
          <p:cNvSpPr txBox="1"/>
          <p:nvPr/>
        </p:nvSpPr>
        <p:spPr>
          <a:xfrm>
            <a:off x="900522" y="4732555"/>
            <a:ext cx="13321480" cy="38933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6000" b="1" dirty="0">
                <a:solidFill>
                  <a:schemeClr val="bg1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LEI COMPLEMENTAR N.º 226/2026</a:t>
            </a:r>
          </a:p>
          <a:p>
            <a:pPr algn="ctr"/>
            <a:endParaRPr lang="pt-BR" sz="2000" b="1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algn="ctr"/>
            <a:r>
              <a:rPr lang="pt-BR" sz="4800" b="1" dirty="0">
                <a:solidFill>
                  <a:srgbClr val="962826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PROJEÇÕES ATUARIAIS E AJUSTES NECESSÁRIOS NOS RPPS</a:t>
            </a:r>
          </a:p>
          <a:p>
            <a:pPr algn="ctr"/>
            <a:endParaRPr lang="pt-BR" sz="3600" b="1" dirty="0">
              <a:solidFill>
                <a:schemeClr val="bg1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algn="ctr"/>
            <a:r>
              <a:rPr lang="pt-BR" b="1" dirty="0">
                <a:solidFill>
                  <a:srgbClr val="272723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DOUGLAS TANUS AMARI FARIAS DE FIGUEIREDO</a:t>
            </a:r>
          </a:p>
        </p:txBody>
      </p:sp>
      <p:pic>
        <p:nvPicPr>
          <p:cNvPr id="32" name="Imagem 31">
            <a:extLst>
              <a:ext uri="{FF2B5EF4-FFF2-40B4-BE49-F238E27FC236}">
                <a16:creationId xmlns:a16="http://schemas.microsoft.com/office/drawing/2014/main" id="{B03CDCDC-9A2F-919B-E2ED-2E1A77A1D0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44" b="89869" l="9961" r="94629">
                        <a14:foregroundMark x1="89607" y1="45332" x2="91170" y2="74933"/>
                        <a14:foregroundMark x1="60649" y1="58605" x2="63867" y2="58724"/>
                        <a14:foregroundMark x1="47432" y1="58114" x2="50230" y2="58218"/>
                        <a14:foregroundMark x1="43652" y1="57974" x2="44419" y2="58003"/>
                        <a14:backgroundMark x1="53516" y1="72795" x2="56152" y2="90244"/>
                        <a14:backgroundMark x1="17090" y1="32270" x2="20020" y2="16510"/>
                        <a14:backgroundMark x1="20020" y1="16510" x2="20801" y2="15197"/>
                        <a14:backgroundMark x1="44824" y1="25328" x2="68164" y2="18199"/>
                        <a14:backgroundMark x1="72949" y1="21388" x2="77637" y2="12758"/>
                        <a14:backgroundMark x1="49902" y1="73921" x2="51367" y2="85553"/>
                        <a14:backgroundMark x1="57813" y1="73546" x2="73633" y2="87805"/>
                        <a14:backgroundMark x1="87207" y1="30769" x2="93652" y2="47092"/>
                        <a14:backgroundMark x1="85742" y1="28705" x2="92871" y2="47092"/>
                        <a14:backgroundMark x1="14746" y1="36961" x2="25293" y2="10882"/>
                        <a14:backgroundMark x1="33984" y1="88180" x2="49316" y2="73921"/>
                        <a14:backgroundMark x1="45313" y1="64165" x2="60840" y2="65291"/>
                        <a14:backgroundMark x1="61719" y1="63039" x2="62891" y2="73546"/>
                        <a14:backgroundMark x1="62500" y1="62101" x2="63867" y2="72233"/>
                        <a14:backgroundMark x1="42871" y1="61726" x2="50293" y2="63790"/>
                        <a14:backgroundMark x1="58450" y1="61918" x2="61035" y2="63039"/>
                        <a14:backgroundMark x1="42285" y1="63790" x2="44922" y2="71107"/>
                        <a14:backgroundMark x1="49316" y1="60976" x2="59863" y2="60976"/>
                        <a14:backgroundMark x1="43848" y1="60976" x2="46484" y2="60976"/>
                        <a14:backgroundMark x1="43457" y1="60600" x2="44629" y2="60976"/>
                        <a14:backgroundMark x1="42676" y1="63039" x2="42285" y2="72233"/>
                        <a14:backgroundMark x1="42090" y1="66417" x2="42090" y2="75047"/>
                        <a14:backgroundMark x1="42285" y1="64916" x2="42285" y2="68480"/>
                        <a14:backgroundMark x1="43262" y1="64165" x2="44043" y2="75047"/>
                        <a14:backgroundMark x1="31934" y1="21388" x2="64941" y2="25328"/>
                        <a14:backgroundMark x1="70801" y1="34146" x2="70801" y2="34146"/>
                        <a14:backgroundMark x1="70801" y1="33396" x2="67188" y2="26829"/>
                        <a14:backgroundMark x1="71777" y1="31895" x2="67383" y2="32645"/>
                        <a14:backgroundMark x1="70410" y1="34522" x2="67188" y2="34146"/>
                        <a14:backgroundMark x1="13086" y1="44653" x2="10254" y2="48968"/>
                        <a14:backgroundMark x1="13281" y1="78799" x2="25684" y2="78424"/>
                        <a14:backgroundMark x1="25684" y1="78424" x2="27246" y2="78799"/>
                        <a14:backgroundMark x1="84180" y1="79362" x2="93066" y2="81614"/>
                        <a14:backgroundMark x1="93945" y1="81051" x2="93945" y2="85553"/>
                        <a14:backgroundMark x1="93066" y1="78236" x2="73145" y2="79362"/>
                        <a14:backgroundMark x1="84766" y1="16135" x2="89746" y2="31895"/>
                        <a14:backgroundMark x1="89746" y1="31895" x2="82031" y2="133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34523" y="39065"/>
            <a:ext cx="5203307" cy="270836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1990A-BC66-3330-EA5A-FE8268B20F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7A614753-618D-4BE6-75AA-7A4E51CD5830}"/>
              </a:ext>
            </a:extLst>
          </p:cNvPr>
          <p:cNvSpPr txBox="1"/>
          <p:nvPr/>
        </p:nvSpPr>
        <p:spPr>
          <a:xfrm>
            <a:off x="320064" y="431825"/>
            <a:ext cx="14482396" cy="8030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4800" b="1" kern="0" dirty="0">
                <a:solidFill>
                  <a:srgbClr val="0070C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LEI COMPLEMENTAR N.º 173/2020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23241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DOU 28/05/2020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1985" kern="0" dirty="0"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6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Programa Federativo de Enfrentamento à Covid-19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200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Criar um pacote de socorro fiscal para Estados e Municípios </a:t>
            </a:r>
            <a:r>
              <a:rPr lang="pt-BR" sz="3200" kern="0" dirty="0">
                <a:solidFill>
                  <a:srgbClr val="FF0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(60 bilhões)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200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Evitar colapso financeiro dos entes federativos </a:t>
            </a:r>
            <a:r>
              <a:rPr lang="pt-BR" sz="3200" kern="0" dirty="0">
                <a:solidFill>
                  <a:srgbClr val="FF0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(suspendeu dívidas)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200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Permitir aumento de gastos com saúde sem quebrar as contas públicas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200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Medidas de prudência fiscal e contenção de despesa com pessoal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1800" kern="0" dirty="0"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C00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O Coração: </a:t>
            </a:r>
            <a:r>
              <a:rPr lang="pt-BR" sz="32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Art. 8º</a:t>
            </a:r>
          </a:p>
          <a:p>
            <a:pPr lvl="1"/>
            <a:r>
              <a:rPr lang="pt-BR" sz="2800" dirty="0">
                <a:latin typeface="Open Sans" pitchFamily="2" charset="0"/>
                <a:ea typeface="Open Sans" pitchFamily="2" charset="0"/>
                <a:cs typeface="Open Sans" pitchFamily="2" charset="0"/>
              </a:rPr>
              <a:t>🔴 </a:t>
            </a:r>
            <a:r>
              <a:rPr lang="pt-B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Vedação ao aumento de gastos com pessoal </a:t>
            </a:r>
            <a:endParaRPr lang="pt-BR" sz="2800" dirty="0">
              <a:solidFill>
                <a:schemeClr val="tx1">
                  <a:lumMod val="75000"/>
                  <a:lumOff val="25000"/>
                </a:schemeClr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lvl="1"/>
            <a:r>
              <a:rPr lang="pt-B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🔴 </a:t>
            </a:r>
            <a:r>
              <a:rPr lang="pt-B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Vedação à expansão da máquina pública</a:t>
            </a:r>
            <a:endParaRPr lang="pt-BR" sz="2800" dirty="0">
              <a:solidFill>
                <a:schemeClr val="tx1">
                  <a:lumMod val="75000"/>
                  <a:lumOff val="25000"/>
                </a:schemeClr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lvl="1"/>
            <a:r>
              <a:rPr lang="pt-B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🔴</a:t>
            </a:r>
            <a:r>
              <a:rPr lang="pt-B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Vedação à criação de novas despesas obrigatórias</a:t>
            </a:r>
            <a:endParaRPr lang="pt-BR" sz="2800" dirty="0">
              <a:solidFill>
                <a:schemeClr val="tx1">
                  <a:lumMod val="75000"/>
                  <a:lumOff val="25000"/>
                </a:schemeClr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  <a:p>
            <a:pPr lvl="1"/>
            <a:r>
              <a:rPr lang="pt-BR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🔴</a:t>
            </a:r>
            <a:r>
              <a:rPr lang="pt-BR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 Suspensão de vantagens por tempo de serviço</a:t>
            </a:r>
          </a:p>
          <a:p>
            <a:pPr lvl="1" algn="ctr"/>
            <a:endParaRPr lang="pt-BR" sz="3000" dirty="0">
              <a:solidFill>
                <a:srgbClr val="00B050"/>
              </a:solidFill>
              <a:latin typeface="Lucida Calligraphy" panose="03010101010101010101" pitchFamily="66" charset="0"/>
              <a:ea typeface="Open Sans" pitchFamily="2" charset="0"/>
              <a:cs typeface="Open Sans" pitchFamily="2" charset="0"/>
            </a:endParaRPr>
          </a:p>
          <a:p>
            <a:pPr lvl="1" algn="ctr"/>
            <a:r>
              <a:rPr lang="pt-BR" sz="3000" dirty="0">
                <a:solidFill>
                  <a:srgbClr val="00B05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“Vou te dar dinheiro e aliviar suas dívidas, mas você não pode aumentar despesas permanentes, especialmente com pessoal.” </a:t>
            </a:r>
            <a:r>
              <a:rPr lang="pt-BR" sz="2800" b="1" dirty="0">
                <a:solidFill>
                  <a:srgbClr val="00B05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Ass. União</a:t>
            </a:r>
            <a:endParaRPr lang="pt-BR" sz="3000" b="1" dirty="0">
              <a:solidFill>
                <a:srgbClr val="00B050"/>
              </a:solidFill>
              <a:latin typeface="Open Sans" pitchFamily="2" charset="0"/>
              <a:ea typeface="Open Sans" pitchFamily="2" charset="0"/>
              <a:cs typeface="Open Sans" pitchFamily="2" charset="0"/>
            </a:endParaRPr>
          </a:p>
        </p:txBody>
      </p:sp>
      <p:pic>
        <p:nvPicPr>
          <p:cNvPr id="3076" name="Picture 4" descr="Boneco falando Imagens – Download Grátis no Freepik">
            <a:extLst>
              <a:ext uri="{FF2B5EF4-FFF2-40B4-BE49-F238E27FC236}">
                <a16:creationId xmlns:a16="http://schemas.microsoft.com/office/drawing/2014/main" id="{E4FD14B1-68B8-1A32-DAFB-88E1C5C4F1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38" y="6484222"/>
            <a:ext cx="2053494" cy="2566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89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B0670-E427-A819-CC7A-F123A137A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AAC619E5-8AAF-B95B-FDC7-2A610F3C5D93}"/>
              </a:ext>
            </a:extLst>
          </p:cNvPr>
          <p:cNvSpPr txBox="1"/>
          <p:nvPr/>
        </p:nvSpPr>
        <p:spPr>
          <a:xfrm>
            <a:off x="320064" y="431825"/>
            <a:ext cx="14482396" cy="88285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4800" b="1" kern="0" dirty="0">
                <a:solidFill>
                  <a:srgbClr val="0070C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LEI COMPLEMENTAR N.º 173/2020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23241E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DOU 28/05/2020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1985" kern="0" dirty="0"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algn="just" defTabSz="1512258">
              <a:buClr>
                <a:srgbClr val="000000"/>
              </a:buClr>
              <a:defRPr/>
            </a:pPr>
            <a:endParaRPr lang="pt-BR" sz="1985" kern="0" dirty="0">
              <a:solidFill>
                <a:srgbClr val="C00000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Art. 8º ... “ficam proibidos, até 31 de dezembro de 2021, de:”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“IX - contar esse tempo como de </a:t>
            </a:r>
            <a:r>
              <a:rPr lang="pt-BR" sz="32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período aquisitivo </a:t>
            </a:r>
            <a:r>
              <a:rPr lang="pt-BR" sz="3200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necessário exclusivamente para a concessão de anuênios, triênios, quinquênios, licenças-prêmio e </a:t>
            </a:r>
            <a:r>
              <a:rPr lang="pt-BR" sz="32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demais mecanismos equivalentes que aumentem a despesa com pessoal em decorrência da aquisição de determinado tempo de serviço</a:t>
            </a:r>
            <a:r>
              <a:rPr lang="pt-BR" sz="3200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, sem qualquer prejuízo para o tempo de efetivo exercício, aposentadoria, e quaisquer outros fins. 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3200" b="1" kern="0" dirty="0">
              <a:solidFill>
                <a:srgbClr val="C00000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C00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Vedou </a:t>
            </a:r>
            <a:r>
              <a:rPr lang="pt-BR" sz="32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 </a:t>
            </a:r>
            <a:r>
              <a:rPr lang="pt-BR" sz="3200" b="1" kern="0" dirty="0">
                <a:solidFill>
                  <a:srgbClr val="7030A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contagem como tempo de serviço </a:t>
            </a:r>
            <a:r>
              <a:rPr lang="pt-BR" sz="3200" b="1" kern="0" dirty="0">
                <a:solidFill>
                  <a:srgbClr val="00B05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do período de 28/5/2020 a 31/12/2021</a:t>
            </a:r>
            <a:r>
              <a:rPr lang="pt-BR" sz="32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, </a:t>
            </a:r>
            <a:r>
              <a:rPr lang="pt-BR" sz="3200" b="1" u="sng" kern="0" dirty="0">
                <a:solidFill>
                  <a:srgbClr val="FFC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exclusivamente</a:t>
            </a:r>
            <a:r>
              <a:rPr lang="pt-BR" sz="3200" b="1" kern="0" dirty="0">
                <a:solidFill>
                  <a:srgbClr val="FFC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 para “qualquer” mecanismo que aumente a despesa com pessoal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2000" b="1" kern="0" dirty="0">
              <a:solidFill>
                <a:srgbClr val="FFC000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Supremo Tribunal Federal (STF) confirmou a constitucionalidade da LC nº 173/2020 </a:t>
            </a:r>
            <a:r>
              <a:rPr lang="pt-BR" sz="3200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(</a:t>
            </a:r>
            <a:r>
              <a:rPr lang="pt-BR" sz="3200" kern="0" dirty="0" err="1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ADIs</a:t>
            </a:r>
            <a:r>
              <a:rPr lang="pt-BR" sz="3200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 6442, 6447, 6450 e 652)</a:t>
            </a:r>
          </a:p>
        </p:txBody>
      </p:sp>
    </p:spTree>
    <p:extLst>
      <p:ext uri="{BB962C8B-B14F-4D97-AF65-F5344CB8AC3E}">
        <p14:creationId xmlns:p14="http://schemas.microsoft.com/office/powerpoint/2010/main" val="268234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3832CC-68A2-3236-8029-8FA8E0541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647B733A-B727-60A0-4321-30D76AB962F4}"/>
              </a:ext>
            </a:extLst>
          </p:cNvPr>
          <p:cNvSpPr txBox="1"/>
          <p:nvPr/>
        </p:nvSpPr>
        <p:spPr>
          <a:xfrm>
            <a:off x="320064" y="431825"/>
            <a:ext cx="14550301" cy="82791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4800" b="1" kern="0" dirty="0">
                <a:solidFill>
                  <a:srgbClr val="0070C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LEI COMPLEMENTAR N.º 226/2026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DOU 13/01/2026     </a:t>
            </a:r>
            <a:endParaRPr lang="pt-BR" sz="3200" b="1" kern="0" dirty="0">
              <a:solidFill>
                <a:srgbClr val="FF0000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algn="just" defTabSz="1512258">
              <a:buClr>
                <a:srgbClr val="000000"/>
              </a:buClr>
              <a:defRPr/>
            </a:pPr>
            <a:endParaRPr lang="pt-BR" sz="3600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6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Promoveu dois efeitos distintos: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2000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“Art. 3º </a:t>
            </a:r>
            <a:r>
              <a:rPr lang="pt-BR" sz="3000" b="1" u="sng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Revoga-se</a:t>
            </a: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 o inciso IX do caput do art. 8º da Lei Complementar nº 173, de 27 de maio de 2020.”</a:t>
            </a: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pt-BR" sz="3000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“Art. 8º-A. </a:t>
            </a:r>
            <a:r>
              <a:rPr lang="pt-BR" sz="3000" b="1" u="sng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Lei do respectivo ente federativo poderá</a:t>
            </a: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, na hipótese de que trata o art. 65 da Lei Complementar nº 101, de 4 de maio de 2000 (Lei de Responsabilidade Fiscal), </a:t>
            </a:r>
            <a:r>
              <a:rPr lang="pt-BR" sz="3000" u="sng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autorizar os pagamentos retroativos</a:t>
            </a: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 de anuênio, triênio, quinquênio, sexta-parte, licença-prêmio e demais mecanismos equivalentes, correspondentes ao período compreendido </a:t>
            </a:r>
            <a:r>
              <a:rPr lang="pt-BR" sz="3000" u="sng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entre 28 de maio de 2020 e 31 de dezembro de 2021</a:t>
            </a: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, desde que </a:t>
            </a:r>
            <a:r>
              <a:rPr lang="pt-BR" sz="3000" u="sng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respeitada sua disponibilidade orçamentária</a:t>
            </a: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 própria, observado o disposto no art. 113 do Ato das Disposições Constitucionais Transitórias e no § 1º do art. 169 da Constituição Federal, sem transferência de encargo financeiro a outro ente”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AA7AC091-60E1-FCE4-E828-84496AACF55A}"/>
              </a:ext>
            </a:extLst>
          </p:cNvPr>
          <p:cNvSpPr txBox="1"/>
          <p:nvPr/>
        </p:nvSpPr>
        <p:spPr>
          <a:xfrm>
            <a:off x="3528814" y="3168129"/>
            <a:ext cx="8856984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1512258">
              <a:buClr>
                <a:srgbClr val="000000"/>
              </a:buClr>
              <a:defRPr/>
            </a:pPr>
            <a:r>
              <a:rPr lang="pt-BR" sz="5400" b="1" kern="0" dirty="0">
                <a:solidFill>
                  <a:srgbClr val="00B05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Norma de eficácia plena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17DF374-9D6E-0046-E6C2-9E688EB221B2}"/>
              </a:ext>
            </a:extLst>
          </p:cNvPr>
          <p:cNvSpPr txBox="1"/>
          <p:nvPr/>
        </p:nvSpPr>
        <p:spPr>
          <a:xfrm>
            <a:off x="3204778" y="5980099"/>
            <a:ext cx="9505056" cy="9233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defTabSz="1512258">
              <a:buClr>
                <a:srgbClr val="000000"/>
              </a:buClr>
              <a:defRPr/>
            </a:pPr>
            <a:r>
              <a:rPr lang="pt-BR" sz="5400" b="1" kern="0" dirty="0">
                <a:solidFill>
                  <a:srgbClr val="C00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Norma de eficácia limitada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3E26ED69-DF09-C085-2398-513A5C3A22F4}"/>
              </a:ext>
            </a:extLst>
          </p:cNvPr>
          <p:cNvSpPr/>
          <p:nvPr/>
        </p:nvSpPr>
        <p:spPr>
          <a:xfrm>
            <a:off x="792510" y="3024113"/>
            <a:ext cx="14077855" cy="115212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E6536306-45DA-ED43-FDAF-1B5A5975E8F5}"/>
              </a:ext>
            </a:extLst>
          </p:cNvPr>
          <p:cNvSpPr/>
          <p:nvPr/>
        </p:nvSpPr>
        <p:spPr>
          <a:xfrm>
            <a:off x="789404" y="4425906"/>
            <a:ext cx="14077855" cy="42148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39211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E29BC-0B8E-771A-C348-30D48225D5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03A3884A-94D9-4275-6928-1A1E96F4D0DC}"/>
              </a:ext>
            </a:extLst>
          </p:cNvPr>
          <p:cNvSpPr txBox="1"/>
          <p:nvPr/>
        </p:nvSpPr>
        <p:spPr>
          <a:xfrm>
            <a:off x="320064" y="431825"/>
            <a:ext cx="1455030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4800" b="1" kern="0" dirty="0">
                <a:solidFill>
                  <a:srgbClr val="0070C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LEI COMPLEMENTAR N.º 226/2026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DOU 13/01/2026     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00B05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Revogação do inciso IX do artigo 8º | Eficácia plena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DCF475EA-658B-BB75-0B67-888401EC315A}"/>
              </a:ext>
            </a:extLst>
          </p:cNvPr>
          <p:cNvSpPr txBox="1"/>
          <p:nvPr/>
        </p:nvSpPr>
        <p:spPr>
          <a:xfrm>
            <a:off x="351380" y="3096121"/>
            <a:ext cx="1451898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2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efeito pleno e imediato: 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	</a:t>
            </a:r>
            <a:r>
              <a:rPr lang="pt-BR" sz="32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Independente de lei local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3200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2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recomposição do tempo: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	período 28/5/2020 a 31/12/2021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3200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2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as vantagens passam a ser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			 </a:t>
            </a:r>
            <a:r>
              <a:rPr lang="pt-BR" sz="32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devidas a partir de 13/1/2026</a:t>
            </a: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pt-BR" sz="3200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2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sem retroatividade automática</a:t>
            </a:r>
          </a:p>
        </p:txBody>
      </p:sp>
    </p:spTree>
    <p:extLst>
      <p:ext uri="{BB962C8B-B14F-4D97-AF65-F5344CB8AC3E}">
        <p14:creationId xmlns:p14="http://schemas.microsoft.com/office/powerpoint/2010/main" val="4654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C675E1-6605-D03C-72FE-76F88838FF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>
            <a:extLst>
              <a:ext uri="{FF2B5EF4-FFF2-40B4-BE49-F238E27FC236}">
                <a16:creationId xmlns:a16="http://schemas.microsoft.com/office/drawing/2014/main" id="{7219F5F8-3BD0-FC0E-25E5-88B01056CBCB}"/>
              </a:ext>
            </a:extLst>
          </p:cNvPr>
          <p:cNvSpPr txBox="1"/>
          <p:nvPr/>
        </p:nvSpPr>
        <p:spPr>
          <a:xfrm>
            <a:off x="320064" y="431825"/>
            <a:ext cx="1455030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4800" b="1" kern="0" dirty="0">
                <a:solidFill>
                  <a:srgbClr val="0070C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LEI COMPLEMENTAR N.º 226/2026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DOU 13/01/2026     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00B05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Revogação do inciso IX do artigo 8º | Eficácia plena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E17A394-41AA-DFA4-32C7-6A223801C5A1}"/>
              </a:ext>
            </a:extLst>
          </p:cNvPr>
          <p:cNvSpPr txBox="1"/>
          <p:nvPr/>
        </p:nvSpPr>
        <p:spPr>
          <a:xfrm>
            <a:off x="351380" y="2376041"/>
            <a:ext cx="14518985" cy="65556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44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IMPACTO</a:t>
            </a:r>
            <a:r>
              <a:rPr lang="pt-BR" sz="4400" b="1" kern="0" dirty="0">
                <a:solidFill>
                  <a:srgbClr val="00B05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 NO RPPS: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1400" kern="0" dirty="0">
              <a:solidFill>
                <a:srgbClr val="FF0000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b="1" kern="0" dirty="0">
                <a:solidFill>
                  <a:srgbClr val="FF0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É PARIDADE?</a:t>
            </a:r>
          </a:p>
          <a:p>
            <a:pPr marL="1148486" lvl="1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Art. 7º da EC 41/03 – </a:t>
            </a:r>
            <a:r>
              <a:rPr lang="pt-BR" sz="28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“serão revistos na mesma proporção e na mesma data, sempre que se modificar a remuneração dos servidores em atividade”</a:t>
            </a:r>
          </a:p>
          <a:p>
            <a:pPr marL="1148486" lvl="1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Tema 156, STF – </a:t>
            </a: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“I – </a:t>
            </a:r>
            <a:r>
              <a:rPr lang="pt-BR" sz="28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As vantagens remuneratórias legítimas e </a:t>
            </a:r>
            <a:r>
              <a:rPr lang="pt-BR" sz="28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de caráter geral </a:t>
            </a:r>
            <a:r>
              <a:rPr lang="pt-BR" sz="28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conferidas a determinada categoria, carreira ou, indistintamente, a servidores públicos, por serem </a:t>
            </a:r>
            <a:r>
              <a:rPr lang="pt-BR" sz="28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vantagens genéricas</a:t>
            </a:r>
            <a:r>
              <a:rPr lang="pt-BR" sz="28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, são extensíveis aos servidores inativos e pensionistas;”</a:t>
            </a: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pt-BR" sz="1000" b="1" u="sng" kern="0" dirty="0">
              <a:solidFill>
                <a:srgbClr val="FF0000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MUDANÇA HIPOTÉTICA DA REMUNERAÇÃO? </a:t>
            </a: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pt-BR" sz="1000" b="1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PRINCÍPIO DA CONTRIBUTIVIDADE | </a:t>
            </a: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art. 40, art. 195, §5º CF e lei local</a:t>
            </a: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pt-BR" sz="1000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SE NÃO HÁ CONTRIBUIÇÃO, NÃO É BASE DE CÁLCULO DA APOSENTADORIA</a:t>
            </a: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pt-BR" sz="1000" b="1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457200" indent="-457200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PORTANTO, não há revisão de benefícios já concedidos</a:t>
            </a:r>
            <a:endParaRPr lang="pt-BR" sz="3000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9213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21F2B-2D34-BE0E-EE41-FEC841A4E4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3404140-1524-321E-3C74-10B6626F001B}"/>
              </a:ext>
            </a:extLst>
          </p:cNvPr>
          <p:cNvSpPr txBox="1"/>
          <p:nvPr/>
        </p:nvSpPr>
        <p:spPr>
          <a:xfrm>
            <a:off x="282402" y="2475390"/>
            <a:ext cx="14625624" cy="61864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3225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Pagamentos retroativos só existem se houver lei local</a:t>
            </a:r>
            <a:r>
              <a:rPr lang="pt-BR" sz="3225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: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Art. 8º-A: “Lei do respectivo ente federativo </a:t>
            </a:r>
            <a:r>
              <a:rPr lang="pt-BR" sz="3000" b="1" u="sng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poderá</a:t>
            </a: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 autorizar…”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pt-BR" sz="1488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Condições cumulativas</a:t>
            </a:r>
            <a:r>
              <a:rPr lang="pt-BR" sz="32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: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disponibilidade orçamentária própria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art. 113 do ADCT (estimativa de impacto/compatibilidade fiscal)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art. 169, § 1º, CF (despesa com pessoal)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sem transferência de encargo a outro ente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pt-BR" sz="1488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Alcance</a:t>
            </a:r>
            <a:r>
              <a:rPr lang="pt-BR" sz="32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: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Vantagens automáticas por decurso de tempo </a:t>
            </a:r>
            <a:r>
              <a:rPr lang="pt-BR" sz="30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(anuênio, triênio, quinquênio, sexta-parte, licença-prêmio, progressões e equivalentes)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3000" kern="0" dirty="0">
                <a:solidFill>
                  <a:srgbClr val="FF0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Não</a:t>
            </a:r>
            <a:r>
              <a:rPr lang="pt-BR" sz="30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 alcança vantagens, promoções ou progressões de mérito ou carreira, dependentes do processo de avaliação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0493BF2-07A6-2913-63AB-6029C00B94A8}"/>
              </a:ext>
            </a:extLst>
          </p:cNvPr>
          <p:cNvSpPr txBox="1"/>
          <p:nvPr/>
        </p:nvSpPr>
        <p:spPr>
          <a:xfrm>
            <a:off x="320064" y="431825"/>
            <a:ext cx="1455030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4800" b="1" kern="0" dirty="0">
                <a:solidFill>
                  <a:srgbClr val="0070C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LEI COMPLEMENTAR N.º 226/2026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DOU 13/01/2026     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C00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Art. 8º-A | Eficácia limitada</a:t>
            </a:r>
          </a:p>
        </p:txBody>
      </p:sp>
    </p:spTree>
    <p:extLst>
      <p:ext uri="{BB962C8B-B14F-4D97-AF65-F5344CB8AC3E}">
        <p14:creationId xmlns:p14="http://schemas.microsoft.com/office/powerpoint/2010/main" val="78805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FED76-6373-93BF-9A67-EEA3A49AA9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584FD44-6FC6-6464-B5BD-4C7897553908}"/>
              </a:ext>
            </a:extLst>
          </p:cNvPr>
          <p:cNvSpPr txBox="1"/>
          <p:nvPr/>
        </p:nvSpPr>
        <p:spPr>
          <a:xfrm>
            <a:off x="329210" y="2410217"/>
            <a:ext cx="14464104" cy="6659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3600" b="1" kern="0" dirty="0">
                <a:solidFill>
                  <a:srgbClr val="FF0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IMPACTO NO RPPS:</a:t>
            </a:r>
            <a:endParaRPr lang="pt-BR" sz="3600" kern="0" dirty="0">
              <a:solidFill>
                <a:srgbClr val="FF0000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2977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Lei Local criará regras, de acordo com as vantagens congeladas, prevendo devolução automática ou por pedido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2977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Cabe ao ente empregador o pagamento das diferenças, devendo sobre o valor retroativo incidir contribuição previdenciária</a:t>
            </a: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2977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Antes disso, </a:t>
            </a:r>
            <a:r>
              <a:rPr lang="pt-BR" sz="2977" b="1" u="sng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NÃO</a:t>
            </a:r>
            <a:r>
              <a:rPr lang="pt-BR" sz="2977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 cabe nenhuma ação do RPPS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1985" kern="0" dirty="0">
              <a:solidFill>
                <a:srgbClr val="00B050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algn="ctr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00B05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POR ISSO NÃO É PARIDADE! </a:t>
            </a:r>
            <a:r>
              <a:rPr lang="pt-BR" sz="3200" b="1" kern="0" dirty="0">
                <a:solidFill>
                  <a:srgbClr val="0070C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É revisão da remuneração em atividade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1737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567111" indent="-567111" algn="just" defTabSz="1512258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2977" u="sng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Há revisão</a:t>
            </a:r>
            <a:r>
              <a:rPr lang="pt-BR" sz="2977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 quando há mudança da base de cálculo do benefício</a:t>
            </a:r>
          </a:p>
          <a:p>
            <a:pPr marL="1701333" lvl="2" indent="-567111" algn="just" defTabSz="1512258"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lang="pt-BR" sz="2977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mudança da remuneração</a:t>
            </a:r>
          </a:p>
          <a:p>
            <a:pPr marL="1701333" lvl="2" indent="-567111" algn="just" defTabSz="1512258">
              <a:buClr>
                <a:srgbClr val="000000"/>
              </a:buClr>
              <a:buFont typeface="Courier New" panose="02070309020205020404" pitchFamily="49" charset="0"/>
              <a:buChar char="o"/>
              <a:defRPr/>
            </a:pPr>
            <a:r>
              <a:rPr lang="pt-BR" sz="2977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mudança da base de contribuição</a:t>
            </a:r>
          </a:p>
          <a:p>
            <a:pPr algn="just" defTabSz="1512258">
              <a:buClr>
                <a:srgbClr val="000000"/>
              </a:buClr>
              <a:defRPr/>
            </a:pPr>
            <a:endParaRPr lang="pt-BR" sz="1737" b="1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  <a:p>
            <a:pPr marL="2670147" lvl="7" algn="just" defTabSz="1512258">
              <a:buClr>
                <a:srgbClr val="000000"/>
              </a:buClr>
              <a:buFont typeface="Wingdings" panose="05000000000000000000" pitchFamily="2" charset="2"/>
              <a:buChar char="ü"/>
              <a:defRPr/>
            </a:pPr>
            <a:r>
              <a:rPr lang="pt-BR" sz="2977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 não há revisão para o benefício</a:t>
            </a:r>
          </a:p>
          <a:p>
            <a:pPr marL="2670147" lvl="7" algn="just" defTabSz="1512258">
              <a:buClr>
                <a:srgbClr val="000000"/>
              </a:buClr>
              <a:defRPr/>
            </a:pPr>
            <a:r>
              <a:rPr lang="pt-BR" sz="2977" b="1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concedido antes do congelamento (28/5/2020)</a:t>
            </a:r>
            <a:endParaRPr lang="pt-BR" sz="3225" kern="0" dirty="0">
              <a:solidFill>
                <a:prstClr val="black"/>
              </a:solidFill>
              <a:latin typeface="Open Sans" pitchFamily="2" charset="0"/>
              <a:ea typeface="Open Sans" pitchFamily="2" charset="0"/>
              <a:cs typeface="Open Sans" pitchFamily="2" charset="0"/>
              <a:sym typeface="Arial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44889812-BB4E-D31B-5020-F07C5DFB58CF}"/>
              </a:ext>
            </a:extLst>
          </p:cNvPr>
          <p:cNvSpPr txBox="1"/>
          <p:nvPr/>
        </p:nvSpPr>
        <p:spPr>
          <a:xfrm>
            <a:off x="320064" y="431825"/>
            <a:ext cx="1455030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4800" b="1" kern="0" dirty="0">
                <a:solidFill>
                  <a:srgbClr val="0070C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LEI COMPLEMENTAR N.º 226/2026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DOU 13/01/2026     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C0000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Art. 8º-A | Eficácia limitada</a:t>
            </a:r>
          </a:p>
        </p:txBody>
      </p:sp>
    </p:spTree>
    <p:extLst>
      <p:ext uri="{BB962C8B-B14F-4D97-AF65-F5344CB8AC3E}">
        <p14:creationId xmlns:p14="http://schemas.microsoft.com/office/powerpoint/2010/main" val="398060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80E21-4162-E236-A600-6AB6FD3672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1" name="Agrupar 1050">
            <a:extLst>
              <a:ext uri="{FF2B5EF4-FFF2-40B4-BE49-F238E27FC236}">
                <a16:creationId xmlns:a16="http://schemas.microsoft.com/office/drawing/2014/main" id="{BB86B5C9-D332-9106-3DDC-117F5F4FD69C}"/>
              </a:ext>
            </a:extLst>
          </p:cNvPr>
          <p:cNvGrpSpPr/>
          <p:nvPr/>
        </p:nvGrpSpPr>
        <p:grpSpPr>
          <a:xfrm>
            <a:off x="382303" y="6699654"/>
            <a:ext cx="11007742" cy="2590485"/>
            <a:chOff x="373307" y="4593713"/>
            <a:chExt cx="8874602" cy="2088487"/>
          </a:xfrm>
        </p:grpSpPr>
        <p:grpSp>
          <p:nvGrpSpPr>
            <p:cNvPr id="1050" name="Agrupar 1049">
              <a:extLst>
                <a:ext uri="{FF2B5EF4-FFF2-40B4-BE49-F238E27FC236}">
                  <a16:creationId xmlns:a16="http://schemas.microsoft.com/office/drawing/2014/main" id="{1604CBEF-3A95-55CF-4755-482220DEB4B7}"/>
                </a:ext>
              </a:extLst>
            </p:cNvPr>
            <p:cNvGrpSpPr/>
            <p:nvPr/>
          </p:nvGrpSpPr>
          <p:grpSpPr>
            <a:xfrm>
              <a:off x="491833" y="6103481"/>
              <a:ext cx="8756076" cy="5385"/>
              <a:chOff x="491833" y="6103481"/>
              <a:chExt cx="8756076" cy="5385"/>
            </a:xfrm>
          </p:grpSpPr>
          <p:cxnSp>
            <p:nvCxnSpPr>
              <p:cNvPr id="1024" name="Conector reto 1023">
                <a:extLst>
                  <a:ext uri="{FF2B5EF4-FFF2-40B4-BE49-F238E27FC236}">
                    <a16:creationId xmlns:a16="http://schemas.microsoft.com/office/drawing/2014/main" id="{85CBE279-C70F-F866-E356-B95DE1B4827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91833" y="6103481"/>
                <a:ext cx="8756076" cy="5385"/>
              </a:xfrm>
              <a:prstGeom prst="line">
                <a:avLst/>
              </a:prstGeom>
              <a:ln w="762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8" name="Conector reto 1047">
                <a:extLst>
                  <a:ext uri="{FF2B5EF4-FFF2-40B4-BE49-F238E27FC236}">
                    <a16:creationId xmlns:a16="http://schemas.microsoft.com/office/drawing/2014/main" id="{D96B750C-AFC8-2DCB-0742-E6C3C1E5E45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22105" y="6103481"/>
                <a:ext cx="2175933" cy="0"/>
              </a:xfrm>
              <a:prstGeom prst="line">
                <a:avLst/>
              </a:prstGeom>
              <a:ln w="984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49" name="Picture 8" descr="design gráfico plano desenhando jovem empresária pulando pelo buraco,  metáfora para enfrentar um grande problema. lutas de negócios na  concorrência de mercado. força para o sucesso. ilustração vetorial de  estilo cartoon 15087708">
              <a:extLst>
                <a:ext uri="{FF2B5EF4-FFF2-40B4-BE49-F238E27FC236}">
                  <a16:creationId xmlns:a16="http://schemas.microsoft.com/office/drawing/2014/main" id="{3299E744-791E-4D34-C025-09081797BE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3307" y="4593713"/>
              <a:ext cx="3132731" cy="20884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CaixaDeTexto 6">
            <a:extLst>
              <a:ext uri="{FF2B5EF4-FFF2-40B4-BE49-F238E27FC236}">
                <a16:creationId xmlns:a16="http://schemas.microsoft.com/office/drawing/2014/main" id="{29CE10F6-5CA1-5B91-9208-264E6537F1BF}"/>
              </a:ext>
            </a:extLst>
          </p:cNvPr>
          <p:cNvSpPr txBox="1"/>
          <p:nvPr/>
        </p:nvSpPr>
        <p:spPr>
          <a:xfrm>
            <a:off x="320064" y="2160017"/>
            <a:ext cx="14251926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25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Quinquênio</a:t>
            </a:r>
            <a:r>
              <a:rPr lang="pt-BR" sz="25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: a cada 5 anos de tempo de serviço, 5% de acréscimo no salário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BC768C59-A0E7-93B4-A07B-0B2C1AB45A4F}"/>
              </a:ext>
            </a:extLst>
          </p:cNvPr>
          <p:cNvSpPr txBox="1"/>
          <p:nvPr/>
        </p:nvSpPr>
        <p:spPr>
          <a:xfrm>
            <a:off x="320064" y="2736081"/>
            <a:ext cx="14251926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2500" b="1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Promoção por mérito</a:t>
            </a:r>
            <a:r>
              <a:rPr lang="pt-BR" sz="2500" kern="0" dirty="0">
                <a:solidFill>
                  <a:prstClr val="black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: processo de avaliação a cada 5 anos; pgto. no exercício subsequente</a:t>
            </a:r>
          </a:p>
        </p:txBody>
      </p: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F30572DC-5682-2DAC-0FB1-ACACE62F1269}"/>
              </a:ext>
            </a:extLst>
          </p:cNvPr>
          <p:cNvCxnSpPr>
            <a:cxnSpLocks/>
          </p:cNvCxnSpPr>
          <p:nvPr/>
        </p:nvCxnSpPr>
        <p:spPr>
          <a:xfrm flipV="1">
            <a:off x="529320" y="5506842"/>
            <a:ext cx="6256204" cy="5951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Imagem 35">
            <a:extLst>
              <a:ext uri="{FF2B5EF4-FFF2-40B4-BE49-F238E27FC236}">
                <a16:creationId xmlns:a16="http://schemas.microsoft.com/office/drawing/2014/main" id="{FDACBD83-9926-946C-1A13-B498F83FAC2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389" y="4891928"/>
            <a:ext cx="1096479" cy="2034156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C49BC79D-5398-FE2A-ED43-BC4293CDE241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6169635" y="4106936"/>
            <a:ext cx="1096479" cy="2034156"/>
          </a:xfrm>
          <a:prstGeom prst="rect">
            <a:avLst/>
          </a:prstGeom>
        </p:spPr>
      </p:pic>
      <p:cxnSp>
        <p:nvCxnSpPr>
          <p:cNvPr id="39" name="Conector reto 38">
            <a:extLst>
              <a:ext uri="{FF2B5EF4-FFF2-40B4-BE49-F238E27FC236}">
                <a16:creationId xmlns:a16="http://schemas.microsoft.com/office/drawing/2014/main" id="{8A106E3F-2AEF-E2D5-3EC1-F6B3F8C861BC}"/>
              </a:ext>
            </a:extLst>
          </p:cNvPr>
          <p:cNvCxnSpPr>
            <a:cxnSpLocks/>
          </p:cNvCxnSpPr>
          <p:nvPr/>
        </p:nvCxnSpPr>
        <p:spPr>
          <a:xfrm>
            <a:off x="7118106" y="5515794"/>
            <a:ext cx="5882144" cy="28851"/>
          </a:xfrm>
          <a:prstGeom prst="line">
            <a:avLst/>
          </a:prstGeom>
          <a:ln w="76200">
            <a:solidFill>
              <a:srgbClr val="E3BC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ixaDeTexto 42">
            <a:extLst>
              <a:ext uri="{FF2B5EF4-FFF2-40B4-BE49-F238E27FC236}">
                <a16:creationId xmlns:a16="http://schemas.microsoft.com/office/drawing/2014/main" id="{CFDBA53E-BD1F-747E-1877-40DFDA5EC098}"/>
              </a:ext>
            </a:extLst>
          </p:cNvPr>
          <p:cNvSpPr txBox="1"/>
          <p:nvPr/>
        </p:nvSpPr>
        <p:spPr>
          <a:xfrm>
            <a:off x="216446" y="7272585"/>
            <a:ext cx="17716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400" b="1" dirty="0">
                <a:solidFill>
                  <a:srgbClr val="0070C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início</a:t>
            </a:r>
          </a:p>
          <a:p>
            <a:pPr algn="ctr"/>
            <a:r>
              <a:rPr lang="pt-BR" sz="2400" b="1" dirty="0">
                <a:solidFill>
                  <a:srgbClr val="0070C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10.12.2019</a:t>
            </a:r>
          </a:p>
        </p:txBody>
      </p:sp>
      <p:sp>
        <p:nvSpPr>
          <p:cNvPr id="44" name="CaixaDeTexto 43">
            <a:extLst>
              <a:ext uri="{FF2B5EF4-FFF2-40B4-BE49-F238E27FC236}">
                <a16:creationId xmlns:a16="http://schemas.microsoft.com/office/drawing/2014/main" id="{9CB91B20-0526-0A83-18A5-F0A58E72A44D}"/>
              </a:ext>
            </a:extLst>
          </p:cNvPr>
          <p:cNvSpPr txBox="1"/>
          <p:nvPr/>
        </p:nvSpPr>
        <p:spPr>
          <a:xfrm>
            <a:off x="5417991" y="3378789"/>
            <a:ext cx="1454244" cy="894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737" b="1" dirty="0">
                <a:solidFill>
                  <a:srgbClr val="FFC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quinquênio</a:t>
            </a:r>
          </a:p>
          <a:p>
            <a:pPr algn="r"/>
            <a:r>
              <a:rPr lang="pt-BR" sz="1737" b="1" dirty="0">
                <a:solidFill>
                  <a:srgbClr val="FFC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avaliação</a:t>
            </a:r>
          </a:p>
          <a:p>
            <a:pPr algn="r"/>
            <a:r>
              <a:rPr lang="pt-BR" sz="1737" b="1" dirty="0">
                <a:solidFill>
                  <a:srgbClr val="FFC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9.12.2024</a:t>
            </a:r>
          </a:p>
        </p:txBody>
      </p:sp>
      <p:pic>
        <p:nvPicPr>
          <p:cNvPr id="45" name="Imagem 44">
            <a:extLst>
              <a:ext uri="{FF2B5EF4-FFF2-40B4-BE49-F238E27FC236}">
                <a16:creationId xmlns:a16="http://schemas.microsoft.com/office/drawing/2014/main" id="{AD41FDC1-5C31-9EB3-248C-2E26FBEFB003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7598495" y="4057424"/>
            <a:ext cx="1096479" cy="2034156"/>
          </a:xfrm>
          <a:prstGeom prst="rect">
            <a:avLst/>
          </a:prstGeom>
        </p:spPr>
      </p:pic>
      <p:sp>
        <p:nvSpPr>
          <p:cNvPr id="46" name="CaixaDeTexto 45">
            <a:extLst>
              <a:ext uri="{FF2B5EF4-FFF2-40B4-BE49-F238E27FC236}">
                <a16:creationId xmlns:a16="http://schemas.microsoft.com/office/drawing/2014/main" id="{1AFB1229-B254-5AB0-ABEF-813B695CB2B1}"/>
              </a:ext>
            </a:extLst>
          </p:cNvPr>
          <p:cNvSpPr txBox="1"/>
          <p:nvPr/>
        </p:nvSpPr>
        <p:spPr>
          <a:xfrm>
            <a:off x="7956664" y="3570468"/>
            <a:ext cx="1306768" cy="626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37" b="1" dirty="0">
                <a:solidFill>
                  <a:srgbClr val="FFC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promoção</a:t>
            </a:r>
          </a:p>
          <a:p>
            <a:r>
              <a:rPr lang="pt-BR" sz="1737" b="1" dirty="0">
                <a:solidFill>
                  <a:srgbClr val="FFC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2025</a:t>
            </a:r>
          </a:p>
        </p:txBody>
      </p:sp>
      <p:cxnSp>
        <p:nvCxnSpPr>
          <p:cNvPr id="47" name="Conector reto 46">
            <a:extLst>
              <a:ext uri="{FF2B5EF4-FFF2-40B4-BE49-F238E27FC236}">
                <a16:creationId xmlns:a16="http://schemas.microsoft.com/office/drawing/2014/main" id="{46169E13-3765-1E75-E26D-6B480206E9A5}"/>
              </a:ext>
            </a:extLst>
          </p:cNvPr>
          <p:cNvCxnSpPr>
            <a:cxnSpLocks/>
          </p:cNvCxnSpPr>
          <p:nvPr/>
        </p:nvCxnSpPr>
        <p:spPr>
          <a:xfrm>
            <a:off x="2325168" y="5506830"/>
            <a:ext cx="2698950" cy="0"/>
          </a:xfrm>
          <a:prstGeom prst="line">
            <a:avLst/>
          </a:prstGeom>
          <a:ln w="79375">
            <a:solidFill>
              <a:srgbClr val="CB3A3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Imagem 48">
            <a:extLst>
              <a:ext uri="{FF2B5EF4-FFF2-40B4-BE49-F238E27FC236}">
                <a16:creationId xmlns:a16="http://schemas.microsoft.com/office/drawing/2014/main" id="{F7A187F2-25D1-020E-04F6-91F1EF6ED1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89309" y="5029557"/>
            <a:ext cx="918964" cy="1704836"/>
          </a:xfrm>
          <a:prstGeom prst="rect">
            <a:avLst/>
          </a:prstGeom>
        </p:spPr>
      </p:pic>
      <p:pic>
        <p:nvPicPr>
          <p:cNvPr id="50" name="Imagem 49">
            <a:extLst>
              <a:ext uri="{FF2B5EF4-FFF2-40B4-BE49-F238E27FC236}">
                <a16:creationId xmlns:a16="http://schemas.microsoft.com/office/drawing/2014/main" id="{B368A733-5626-44F7-4D38-75EBBB43E3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78615" y="4991750"/>
            <a:ext cx="918964" cy="1704836"/>
          </a:xfrm>
          <a:prstGeom prst="rect">
            <a:avLst/>
          </a:prstGeom>
        </p:spPr>
      </p:pic>
      <p:sp>
        <p:nvSpPr>
          <p:cNvPr id="53" name="CaixaDeTexto 52">
            <a:extLst>
              <a:ext uri="{FF2B5EF4-FFF2-40B4-BE49-F238E27FC236}">
                <a16:creationId xmlns:a16="http://schemas.microsoft.com/office/drawing/2014/main" id="{907E6778-2394-E8E3-F149-A53FB238DFFA}"/>
              </a:ext>
            </a:extLst>
          </p:cNvPr>
          <p:cNvSpPr txBox="1"/>
          <p:nvPr/>
        </p:nvSpPr>
        <p:spPr>
          <a:xfrm>
            <a:off x="2427784" y="5562084"/>
            <a:ext cx="2031325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800" b="1" dirty="0">
                <a:solidFill>
                  <a:srgbClr val="CB3A3A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28.5.2020</a:t>
            </a:r>
          </a:p>
          <a:p>
            <a:pPr algn="ctr"/>
            <a:r>
              <a:rPr lang="pt-BR" sz="2800" b="1" dirty="0">
                <a:solidFill>
                  <a:srgbClr val="CB3A3A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31.12.2021</a:t>
            </a:r>
          </a:p>
          <a:p>
            <a:pPr algn="ctr"/>
            <a:r>
              <a:rPr lang="pt-BR" sz="2800" b="1" dirty="0">
                <a:solidFill>
                  <a:srgbClr val="CB3A3A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583 dias</a:t>
            </a:r>
          </a:p>
        </p:txBody>
      </p:sp>
      <p:pic>
        <p:nvPicPr>
          <p:cNvPr id="1027" name="Imagem 1026">
            <a:extLst>
              <a:ext uri="{FF2B5EF4-FFF2-40B4-BE49-F238E27FC236}">
                <a16:creationId xmlns:a16="http://schemas.microsoft.com/office/drawing/2014/main" id="{C277CEDD-4B96-5F98-A1D5-5F3D5692C6E6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1040312" y="7082670"/>
            <a:ext cx="1096479" cy="2034156"/>
          </a:xfrm>
          <a:prstGeom prst="rect">
            <a:avLst/>
          </a:prstGeom>
        </p:spPr>
      </p:pic>
      <p:cxnSp>
        <p:nvCxnSpPr>
          <p:cNvPr id="1028" name="Conector reto 1027">
            <a:extLst>
              <a:ext uri="{FF2B5EF4-FFF2-40B4-BE49-F238E27FC236}">
                <a16:creationId xmlns:a16="http://schemas.microsoft.com/office/drawing/2014/main" id="{109B0BC3-4322-17CC-80CB-44CE076A8D40}"/>
              </a:ext>
            </a:extLst>
          </p:cNvPr>
          <p:cNvCxnSpPr>
            <a:cxnSpLocks/>
          </p:cNvCxnSpPr>
          <p:nvPr/>
        </p:nvCxnSpPr>
        <p:spPr>
          <a:xfrm>
            <a:off x="11988783" y="8491528"/>
            <a:ext cx="3493941" cy="0"/>
          </a:xfrm>
          <a:prstGeom prst="line">
            <a:avLst/>
          </a:prstGeom>
          <a:ln w="76200">
            <a:solidFill>
              <a:srgbClr val="E3BC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9" name="CaixaDeTexto 1028">
            <a:extLst>
              <a:ext uri="{FF2B5EF4-FFF2-40B4-BE49-F238E27FC236}">
                <a16:creationId xmlns:a16="http://schemas.microsoft.com/office/drawing/2014/main" id="{E12F4543-2381-0B18-0285-395E2F2586E8}"/>
              </a:ext>
            </a:extLst>
          </p:cNvPr>
          <p:cNvSpPr txBox="1"/>
          <p:nvPr/>
        </p:nvSpPr>
        <p:spPr>
          <a:xfrm>
            <a:off x="9992026" y="6509347"/>
            <a:ext cx="1454244" cy="11616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37" b="1" dirty="0">
                <a:solidFill>
                  <a:srgbClr val="FFC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quinquênio</a:t>
            </a:r>
          </a:p>
          <a:p>
            <a:r>
              <a:rPr lang="pt-BR" sz="1737" b="1" dirty="0">
                <a:solidFill>
                  <a:srgbClr val="FFC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avaliação</a:t>
            </a:r>
          </a:p>
          <a:p>
            <a:r>
              <a:rPr lang="pt-BR" sz="1737" b="1" dirty="0">
                <a:solidFill>
                  <a:srgbClr val="CB3A3A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-583 dias</a:t>
            </a:r>
          </a:p>
          <a:p>
            <a:r>
              <a:rPr lang="pt-BR" sz="1737" b="1" dirty="0">
                <a:solidFill>
                  <a:srgbClr val="CB3A3A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15/7/2026</a:t>
            </a:r>
          </a:p>
        </p:txBody>
      </p:sp>
      <p:pic>
        <p:nvPicPr>
          <p:cNvPr id="1031" name="Imagem 1030">
            <a:extLst>
              <a:ext uri="{FF2B5EF4-FFF2-40B4-BE49-F238E27FC236}">
                <a16:creationId xmlns:a16="http://schemas.microsoft.com/office/drawing/2014/main" id="{F2E9F1D7-CBE4-106B-6385-2C7B358FA60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2469172" y="7033158"/>
            <a:ext cx="1096479" cy="2034156"/>
          </a:xfrm>
          <a:prstGeom prst="rect">
            <a:avLst/>
          </a:prstGeom>
        </p:spPr>
      </p:pic>
      <p:sp>
        <p:nvSpPr>
          <p:cNvPr id="1032" name="CaixaDeTexto 1031">
            <a:extLst>
              <a:ext uri="{FF2B5EF4-FFF2-40B4-BE49-F238E27FC236}">
                <a16:creationId xmlns:a16="http://schemas.microsoft.com/office/drawing/2014/main" id="{C6C57927-D284-D711-BE67-C3A50C57A24A}"/>
              </a:ext>
            </a:extLst>
          </p:cNvPr>
          <p:cNvSpPr txBox="1"/>
          <p:nvPr/>
        </p:nvSpPr>
        <p:spPr>
          <a:xfrm>
            <a:off x="12683720" y="6480497"/>
            <a:ext cx="1635384" cy="8942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37" b="1" dirty="0">
                <a:solidFill>
                  <a:srgbClr val="FFC000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promoção</a:t>
            </a:r>
          </a:p>
          <a:p>
            <a:pPr algn="r"/>
            <a:r>
              <a:rPr lang="pt-BR" sz="1737" b="1" dirty="0">
                <a:solidFill>
                  <a:srgbClr val="CB3A3A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-583 dias</a:t>
            </a:r>
          </a:p>
          <a:p>
            <a:pPr algn="r"/>
            <a:r>
              <a:rPr lang="pt-BR" sz="1737" b="1" dirty="0">
                <a:solidFill>
                  <a:srgbClr val="CB3A3A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2027</a:t>
            </a:r>
          </a:p>
        </p:txBody>
      </p:sp>
      <p:pic>
        <p:nvPicPr>
          <p:cNvPr id="1036" name="Imagem 1035">
            <a:extLst>
              <a:ext uri="{FF2B5EF4-FFF2-40B4-BE49-F238E27FC236}">
                <a16:creationId xmlns:a16="http://schemas.microsoft.com/office/drawing/2014/main" id="{855E628C-4E16-89B6-869E-B2D1EF6281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800000">
            <a:off x="9638467" y="4131513"/>
            <a:ext cx="1096479" cy="2034156"/>
          </a:xfrm>
          <a:prstGeom prst="rect">
            <a:avLst/>
          </a:prstGeom>
        </p:spPr>
      </p:pic>
      <p:sp>
        <p:nvSpPr>
          <p:cNvPr id="1037" name="CaixaDeTexto 1036">
            <a:extLst>
              <a:ext uri="{FF2B5EF4-FFF2-40B4-BE49-F238E27FC236}">
                <a16:creationId xmlns:a16="http://schemas.microsoft.com/office/drawing/2014/main" id="{CC9DD9B5-ADC3-BF44-D3A8-D7967DBD8623}"/>
              </a:ext>
            </a:extLst>
          </p:cNvPr>
          <p:cNvSpPr txBox="1"/>
          <p:nvPr/>
        </p:nvSpPr>
        <p:spPr>
          <a:xfrm>
            <a:off x="9563777" y="3540388"/>
            <a:ext cx="1245854" cy="626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737" b="1" dirty="0">
                <a:solidFill>
                  <a:srgbClr val="8CB173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LC nº 226,</a:t>
            </a:r>
          </a:p>
          <a:p>
            <a:pPr algn="ctr"/>
            <a:r>
              <a:rPr lang="pt-BR" sz="1737" b="1" dirty="0">
                <a:solidFill>
                  <a:srgbClr val="8CB173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13.1.2026</a:t>
            </a:r>
          </a:p>
        </p:txBody>
      </p:sp>
      <p:cxnSp>
        <p:nvCxnSpPr>
          <p:cNvPr id="1038" name="Conector reto 1037">
            <a:extLst>
              <a:ext uri="{FF2B5EF4-FFF2-40B4-BE49-F238E27FC236}">
                <a16:creationId xmlns:a16="http://schemas.microsoft.com/office/drawing/2014/main" id="{20C5C5B3-81E1-689E-F6AB-288DE08B35F7}"/>
              </a:ext>
            </a:extLst>
          </p:cNvPr>
          <p:cNvCxnSpPr>
            <a:cxnSpLocks/>
          </p:cNvCxnSpPr>
          <p:nvPr/>
        </p:nvCxnSpPr>
        <p:spPr>
          <a:xfrm>
            <a:off x="10581141" y="5544917"/>
            <a:ext cx="4460650" cy="0"/>
          </a:xfrm>
          <a:prstGeom prst="line">
            <a:avLst/>
          </a:prstGeom>
          <a:ln w="76200">
            <a:solidFill>
              <a:srgbClr val="8CB17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3" name="CaixaDeTexto 1042">
            <a:extLst>
              <a:ext uri="{FF2B5EF4-FFF2-40B4-BE49-F238E27FC236}">
                <a16:creationId xmlns:a16="http://schemas.microsoft.com/office/drawing/2014/main" id="{2CCF4192-C553-A295-B6C6-FC03B67B76E7}"/>
              </a:ext>
            </a:extLst>
          </p:cNvPr>
          <p:cNvSpPr txBox="1"/>
          <p:nvPr/>
        </p:nvSpPr>
        <p:spPr>
          <a:xfrm>
            <a:off x="10256570" y="4265997"/>
            <a:ext cx="1454244" cy="626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37" b="1" dirty="0">
                <a:solidFill>
                  <a:srgbClr val="8CB173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quinquênio</a:t>
            </a:r>
          </a:p>
          <a:p>
            <a:r>
              <a:rPr lang="pt-BR" sz="1737" b="1" dirty="0">
                <a:solidFill>
                  <a:srgbClr val="8CB173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avaliação</a:t>
            </a:r>
          </a:p>
        </p:txBody>
      </p:sp>
      <p:pic>
        <p:nvPicPr>
          <p:cNvPr id="1044" name="Imagem 1043">
            <a:extLst>
              <a:ext uri="{FF2B5EF4-FFF2-40B4-BE49-F238E27FC236}">
                <a16:creationId xmlns:a16="http://schemas.microsoft.com/office/drawing/2014/main" id="{7F96CB4D-385A-3BD9-EC6E-BFC240EAFB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0800000">
            <a:off x="11740227" y="4128737"/>
            <a:ext cx="1096479" cy="2034156"/>
          </a:xfrm>
          <a:prstGeom prst="rect">
            <a:avLst/>
          </a:prstGeom>
        </p:spPr>
      </p:pic>
      <p:sp>
        <p:nvSpPr>
          <p:cNvPr id="1045" name="CaixaDeTexto 1044">
            <a:extLst>
              <a:ext uri="{FF2B5EF4-FFF2-40B4-BE49-F238E27FC236}">
                <a16:creationId xmlns:a16="http://schemas.microsoft.com/office/drawing/2014/main" id="{6B442A86-11B2-B981-03CE-DE04FAED2485}"/>
              </a:ext>
            </a:extLst>
          </p:cNvPr>
          <p:cNvSpPr txBox="1"/>
          <p:nvPr/>
        </p:nvSpPr>
        <p:spPr>
          <a:xfrm>
            <a:off x="12329499" y="4259239"/>
            <a:ext cx="1306768" cy="626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37" b="1" dirty="0">
                <a:solidFill>
                  <a:srgbClr val="8CB173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promoção</a:t>
            </a:r>
          </a:p>
          <a:p>
            <a:r>
              <a:rPr lang="pt-BR" sz="1737" b="1" dirty="0">
                <a:solidFill>
                  <a:srgbClr val="8CB173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2027</a:t>
            </a:r>
          </a:p>
        </p:txBody>
      </p:sp>
      <p:sp>
        <p:nvSpPr>
          <p:cNvPr id="1046" name="CaixaDeTexto 1045">
            <a:extLst>
              <a:ext uri="{FF2B5EF4-FFF2-40B4-BE49-F238E27FC236}">
                <a16:creationId xmlns:a16="http://schemas.microsoft.com/office/drawing/2014/main" id="{B3E07383-6A44-ECF3-EB85-9CE23B3BF3A7}"/>
              </a:ext>
            </a:extLst>
          </p:cNvPr>
          <p:cNvSpPr txBox="1"/>
          <p:nvPr/>
        </p:nvSpPr>
        <p:spPr>
          <a:xfrm>
            <a:off x="10985440" y="3634889"/>
            <a:ext cx="2735044" cy="35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37" b="1" dirty="0">
                <a:solidFill>
                  <a:srgbClr val="8CB173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revogação do art. 8º, IX</a:t>
            </a:r>
          </a:p>
        </p:txBody>
      </p:sp>
      <p:sp>
        <p:nvSpPr>
          <p:cNvPr id="1047" name="CaixaDeTexto 1046">
            <a:extLst>
              <a:ext uri="{FF2B5EF4-FFF2-40B4-BE49-F238E27FC236}">
                <a16:creationId xmlns:a16="http://schemas.microsoft.com/office/drawing/2014/main" id="{06EEE3F5-083E-B6FD-4653-A045C6C1E1BB}"/>
              </a:ext>
            </a:extLst>
          </p:cNvPr>
          <p:cNvSpPr txBox="1"/>
          <p:nvPr/>
        </p:nvSpPr>
        <p:spPr>
          <a:xfrm>
            <a:off x="10976029" y="3402696"/>
            <a:ext cx="1029449" cy="3596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737" b="1" dirty="0">
                <a:solidFill>
                  <a:srgbClr val="4E553B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lei local</a:t>
            </a:r>
          </a:p>
        </p:txBody>
      </p:sp>
      <p:sp>
        <p:nvSpPr>
          <p:cNvPr id="1052" name="CaixaDeTexto 1051">
            <a:extLst>
              <a:ext uri="{FF2B5EF4-FFF2-40B4-BE49-F238E27FC236}">
                <a16:creationId xmlns:a16="http://schemas.microsoft.com/office/drawing/2014/main" id="{390909D2-27CE-0392-A271-F219F180933F}"/>
              </a:ext>
            </a:extLst>
          </p:cNvPr>
          <p:cNvSpPr txBox="1"/>
          <p:nvPr/>
        </p:nvSpPr>
        <p:spPr>
          <a:xfrm>
            <a:off x="5493244" y="3512404"/>
            <a:ext cx="1454244" cy="626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737" b="1" dirty="0">
                <a:solidFill>
                  <a:srgbClr val="4E553B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quinquênio</a:t>
            </a:r>
          </a:p>
          <a:p>
            <a:pPr algn="r"/>
            <a:r>
              <a:rPr lang="pt-BR" sz="1737" b="1" dirty="0">
                <a:solidFill>
                  <a:srgbClr val="4E553B"/>
                </a:solidFill>
                <a:effectLst/>
                <a:latin typeface="Open Sans" pitchFamily="2" charset="0"/>
                <a:ea typeface="Open Sans" pitchFamily="2" charset="0"/>
                <a:cs typeface="Open Sans" pitchFamily="2" charset="0"/>
              </a:rPr>
              <a:t>9.12.2024</a:t>
            </a:r>
          </a:p>
        </p:txBody>
      </p:sp>
      <p:sp>
        <p:nvSpPr>
          <p:cNvPr id="1054" name="CaixaDeTexto 1053">
            <a:extLst>
              <a:ext uri="{FF2B5EF4-FFF2-40B4-BE49-F238E27FC236}">
                <a16:creationId xmlns:a16="http://schemas.microsoft.com/office/drawing/2014/main" id="{D21742C3-A573-A2C1-7B16-38F8E5AD13C2}"/>
              </a:ext>
            </a:extLst>
          </p:cNvPr>
          <p:cNvSpPr txBox="1"/>
          <p:nvPr/>
        </p:nvSpPr>
        <p:spPr>
          <a:xfrm>
            <a:off x="10186706" y="4373474"/>
            <a:ext cx="2698950" cy="435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33" b="1" dirty="0">
                <a:solidFill>
                  <a:srgbClr val="4E553B"/>
                </a:solidFill>
                <a:latin typeface="Open Sans" pitchFamily="2" charset="0"/>
                <a:ea typeface="Open Sans" pitchFamily="2" charset="0"/>
                <a:cs typeface="Open Sans" pitchFamily="2" charset="0"/>
              </a:rPr>
              <a:t>avaliação</a:t>
            </a:r>
          </a:p>
        </p:txBody>
      </p:sp>
      <p:sp>
        <p:nvSpPr>
          <p:cNvPr id="1055" name="Elipse 1054">
            <a:extLst>
              <a:ext uri="{FF2B5EF4-FFF2-40B4-BE49-F238E27FC236}">
                <a16:creationId xmlns:a16="http://schemas.microsoft.com/office/drawing/2014/main" id="{3E9CE100-BC5B-5E0B-CD6A-5A8C1A94E7A9}"/>
              </a:ext>
            </a:extLst>
          </p:cNvPr>
          <p:cNvSpPr/>
          <p:nvPr/>
        </p:nvSpPr>
        <p:spPr>
          <a:xfrm>
            <a:off x="12302561" y="4490901"/>
            <a:ext cx="802577" cy="47268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349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6A19E2D-E16A-3A97-0579-319E02C7D7F0}"/>
              </a:ext>
            </a:extLst>
          </p:cNvPr>
          <p:cNvSpPr txBox="1"/>
          <p:nvPr/>
        </p:nvSpPr>
        <p:spPr>
          <a:xfrm>
            <a:off x="320064" y="431825"/>
            <a:ext cx="145503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512258">
              <a:buClr>
                <a:srgbClr val="000000"/>
              </a:buClr>
              <a:defRPr/>
            </a:pPr>
            <a:r>
              <a:rPr lang="pt-BR" sz="4800" b="1" kern="0" dirty="0">
                <a:solidFill>
                  <a:srgbClr val="0070C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LEI COMPLEMENTAR N.º 226/2026</a:t>
            </a:r>
          </a:p>
          <a:p>
            <a:pPr algn="just" defTabSz="1512258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00B050"/>
                </a:solidFill>
                <a:latin typeface="Open Sans" pitchFamily="2" charset="0"/>
                <a:ea typeface="Open Sans" pitchFamily="2" charset="0"/>
                <a:cs typeface="Open Sans" pitchFamily="2" charset="0"/>
                <a:sym typeface="Arial"/>
              </a:rPr>
              <a:t>ESQUEMA PRÁTICO</a:t>
            </a:r>
          </a:p>
        </p:txBody>
      </p:sp>
    </p:spTree>
    <p:extLst>
      <p:ext uri="{BB962C8B-B14F-4D97-AF65-F5344CB8AC3E}">
        <p14:creationId xmlns:p14="http://schemas.microsoft.com/office/powerpoint/2010/main" val="12954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0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4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1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122" dur="500"/>
                                        <p:tgtEl>
                                          <p:spTgt spid="1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1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12" grpId="0" build="allAtOnce"/>
      <p:bldP spid="43" grpId="0"/>
      <p:bldP spid="44" grpId="0"/>
      <p:bldP spid="44" grpId="1"/>
      <p:bldP spid="46" grpId="0"/>
      <p:bldP spid="53" grpId="0"/>
      <p:bldP spid="53" grpId="1"/>
      <p:bldP spid="1029" grpId="0"/>
      <p:bldP spid="1029" grpId="1"/>
      <p:bldP spid="1032" grpId="0"/>
      <p:bldP spid="1032" grpId="1"/>
      <p:bldP spid="1037" grpId="0"/>
      <p:bldP spid="1043" grpId="0"/>
      <p:bldP spid="1043" grpId="1"/>
      <p:bldP spid="1045" grpId="0"/>
      <p:bldP spid="1046" grpId="0"/>
      <p:bldP spid="1046" grpId="1"/>
      <p:bldP spid="1047" grpId="0"/>
      <p:bldP spid="1052" grpId="0"/>
      <p:bldP spid="1054" grpId="0"/>
      <p:bldP spid="1055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943</Words>
  <Application>Microsoft Office PowerPoint</Application>
  <PresentationFormat>Personalizar</PresentationFormat>
  <Paragraphs>135</Paragraphs>
  <Slides>9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9</vt:i4>
      </vt:variant>
    </vt:vector>
  </HeadingPairs>
  <TitlesOfParts>
    <vt:vector size="16" baseType="lpstr">
      <vt:lpstr>Aptos</vt:lpstr>
      <vt:lpstr>Arial</vt:lpstr>
      <vt:lpstr>Courier New</vt:lpstr>
      <vt:lpstr>Lucida Calligraphy</vt:lpstr>
      <vt:lpstr>Open Sans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Notebook Profissonal</dc:creator>
  <cp:lastModifiedBy>Douglas Figueiredo</cp:lastModifiedBy>
  <cp:revision>13</cp:revision>
  <dcterms:created xsi:type="dcterms:W3CDTF">2023-01-16T17:00:17Z</dcterms:created>
  <dcterms:modified xsi:type="dcterms:W3CDTF">2026-04-02T19:55:39Z</dcterms:modified>
</cp:coreProperties>
</file>